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78" r:id="rId5"/>
    <p:sldId id="279" r:id="rId6"/>
    <p:sldId id="261" r:id="rId7"/>
    <p:sldId id="281" r:id="rId8"/>
    <p:sldId id="282" r:id="rId9"/>
    <p:sldId id="269" r:id="rId10"/>
    <p:sldId id="266" r:id="rId11"/>
    <p:sldId id="267" r:id="rId12"/>
    <p:sldId id="268" r:id="rId13"/>
    <p:sldId id="272" r:id="rId14"/>
    <p:sldId id="273" r:id="rId15"/>
    <p:sldId id="274" r:id="rId16"/>
    <p:sldId id="275" r:id="rId17"/>
    <p:sldId id="276" r:id="rId18"/>
    <p:sldId id="284" r:id="rId19"/>
    <p:sldId id="259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9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07/02/2018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07/02/2018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07/02/2018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07/02/2018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07/02/2018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07/02/2018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07/02/2018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07/02/2018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07/02/2018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07/02/2018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07/02/2018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8E4A0-B8CD-406E-8054-DFD3405067F5}" type="datetimeFigureOut">
              <a:rPr lang="pt-BR" smtClean="0"/>
              <a:pPr/>
              <a:t>07/02/2018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1470025"/>
          </a:xfrm>
        </p:spPr>
        <p:txBody>
          <a:bodyPr/>
          <a:lstStyle/>
          <a:p>
            <a:r>
              <a:rPr lang="pt-BR" b="1" dirty="0" smtClean="0"/>
              <a:t>ASSEMBLEIA EXTRAORDINARIA</a:t>
            </a:r>
            <a:br>
              <a:rPr lang="pt-BR" b="1" dirty="0" smtClean="0"/>
            </a:br>
            <a:r>
              <a:rPr lang="pt-BR" b="1" dirty="0" smtClean="0"/>
              <a:t>06/02/2018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8"/>
          </a:xfrm>
        </p:spPr>
        <p:txBody>
          <a:bodyPr>
            <a:noAutofit/>
          </a:bodyPr>
          <a:lstStyle/>
          <a:p>
            <a:r>
              <a:rPr lang="pt-B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CONDOMINIO BOSQUE DOS BURITIS</a:t>
            </a:r>
            <a:endParaRPr lang="pt-B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500042"/>
            <a:ext cx="3752850" cy="13144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340768"/>
            <a:ext cx="7400925" cy="253365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3881586"/>
            <a:ext cx="717232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68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476" y="1124744"/>
            <a:ext cx="7162800" cy="229552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3476" y="3420269"/>
            <a:ext cx="71628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624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188" y="1052736"/>
            <a:ext cx="7191375" cy="265747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5863" y="3710211"/>
            <a:ext cx="71247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96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476" y="1052736"/>
            <a:ext cx="7162800" cy="2886075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6295" y="3873658"/>
            <a:ext cx="7210425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21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713" y="836712"/>
            <a:ext cx="7172325" cy="27432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41" y="3466678"/>
            <a:ext cx="7153275" cy="291465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3501979"/>
            <a:ext cx="7153275" cy="291465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3538686"/>
            <a:ext cx="7153275" cy="291465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41" y="3501008"/>
            <a:ext cx="7153275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69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188" y="964933"/>
            <a:ext cx="7191375" cy="294322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1608" y="3933056"/>
            <a:ext cx="7162800" cy="28956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8353" y="3844280"/>
            <a:ext cx="7000875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33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994099"/>
            <a:ext cx="7181850" cy="25527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0160" y="3108573"/>
            <a:ext cx="6172200" cy="75247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5111" y="3789040"/>
            <a:ext cx="5991225" cy="204787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64909" y="5661273"/>
            <a:ext cx="588645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1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grpSp>
        <p:nvGrpSpPr>
          <p:cNvPr id="9" name="Agrupar 8"/>
          <p:cNvGrpSpPr/>
          <p:nvPr/>
        </p:nvGrpSpPr>
        <p:grpSpPr>
          <a:xfrm>
            <a:off x="1042468" y="1124744"/>
            <a:ext cx="7344816" cy="5200371"/>
            <a:chOff x="2238376" y="964933"/>
            <a:chExt cx="4953000" cy="3504202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38376" y="964933"/>
              <a:ext cx="4953000" cy="2228850"/>
            </a:xfrm>
            <a:prstGeom prst="rect">
              <a:avLst/>
            </a:prstGeom>
          </p:spPr>
        </p:pic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38376" y="3068960"/>
              <a:ext cx="4853904" cy="14001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5727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052736"/>
            <a:ext cx="5256584" cy="568003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-1488" y="836445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Notificação Cartorária </a:t>
            </a:r>
            <a:r>
              <a:rPr lang="pt-BR" sz="2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Ex-Síndico</a:t>
            </a:r>
            <a:endParaRPr lang="pt-BR" sz="2800" b="1" dirty="0" smtClean="0"/>
          </a:p>
          <a:p>
            <a:pPr algn="just"/>
            <a:r>
              <a:rPr lang="pt-BR" sz="2800" b="1" dirty="0" smtClean="0"/>
              <a:t>	</a:t>
            </a:r>
          </a:p>
        </p:txBody>
      </p:sp>
      <p:pic>
        <p:nvPicPr>
          <p:cNvPr id="7" name="Imagem 6" descr="logo Bosque dos Buriti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50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428992" y="2714620"/>
            <a:ext cx="20911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 smtClean="0"/>
              <a:t>DUVIDAS</a:t>
            </a:r>
            <a:endParaRPr lang="pt-BR" sz="4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643174" y="5572140"/>
            <a:ext cx="3782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OBRIGADO PELA PRESENÇA DE TODOS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400188"/>
              </p:ext>
            </p:extLst>
          </p:nvPr>
        </p:nvGraphicFramePr>
        <p:xfrm>
          <a:off x="1042468" y="1196752"/>
          <a:ext cx="7344816" cy="5109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3471">
                  <a:extLst>
                    <a:ext uri="{9D8B030D-6E8A-4147-A177-3AD203B41FA5}">
                      <a16:colId xmlns:a16="http://schemas.microsoft.com/office/drawing/2014/main" val="3993388292"/>
                    </a:ext>
                  </a:extLst>
                </a:gridCol>
                <a:gridCol w="2141345">
                  <a:extLst>
                    <a:ext uri="{9D8B030D-6E8A-4147-A177-3AD203B41FA5}">
                      <a16:colId xmlns:a16="http://schemas.microsoft.com/office/drawing/2014/main" val="888737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DESPESA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VALOR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8822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Meta Portaria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26.800,00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844183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Gentlement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25.403,00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76742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Contabilidade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1.105,00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01109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Salario Sindico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1.908,00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76624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Positivo Security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1.700,00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98765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RS Soluções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477,00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28778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Oi (Fatura Completa)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210,00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48302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Picina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1.200,00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604579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Saneago Y17N066698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658,81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79226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Saneago A08F436934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75,26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58328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America Clean (Lixo)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4.745,00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54271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American Clean (lixo) Outubro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5.460,00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02966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Honorarios Advocaticios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1.300,00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34299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Virtual House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655,00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1643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Ferragista Kalu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591,50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56566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Conrado Moto Peças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72,00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5339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Manutenção da Moto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290,00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98971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186421"/>
              </p:ext>
            </p:extLst>
          </p:nvPr>
        </p:nvGraphicFramePr>
        <p:xfrm>
          <a:off x="1115616" y="1196752"/>
          <a:ext cx="7200800" cy="5109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01443">
                  <a:extLst>
                    <a:ext uri="{9D8B030D-6E8A-4147-A177-3AD203B41FA5}">
                      <a16:colId xmlns:a16="http://schemas.microsoft.com/office/drawing/2014/main" val="217242099"/>
                    </a:ext>
                  </a:extLst>
                </a:gridCol>
                <a:gridCol w="2099357">
                  <a:extLst>
                    <a:ext uri="{9D8B030D-6E8A-4147-A177-3AD203B41FA5}">
                      <a16:colId xmlns:a16="http://schemas.microsoft.com/office/drawing/2014/main" val="277052026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DESPESA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VALOR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6274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Aluguel de Tenda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500,00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27648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PSCONDOMINIOS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6.995,34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64637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Serasa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41,39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11755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Seguro do Condominio 2/4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630,37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55697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CELG 10006316997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1.144,19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91544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CELG 10006274097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702,13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90494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Tarifa Bancaria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30,00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50876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Divida parcelamento RFB 620969997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520,43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4343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Divida parcelamento RFB 620984708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530,68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35340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INSS AUTONOMO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591,48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17154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Dair Dezembro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1.966,66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8053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Dair Janeiro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1.966,66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6051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Muro do Fundo que Caiu (Beto) 01/04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3.850,00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92133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Papelaria (resma A4) 2 resmas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34,00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95354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Saneago Y17N066698 NOV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783,96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0703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Saneago A08F436934 NOV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65,30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26466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Despesa Com cobrança indevida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138,20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2130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49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37757"/>
              </p:ext>
            </p:extLst>
          </p:nvPr>
        </p:nvGraphicFramePr>
        <p:xfrm>
          <a:off x="970460" y="1124744"/>
          <a:ext cx="7488832" cy="1419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05500">
                  <a:extLst>
                    <a:ext uri="{9D8B030D-6E8A-4147-A177-3AD203B41FA5}">
                      <a16:colId xmlns:a16="http://schemas.microsoft.com/office/drawing/2014/main" val="145145322"/>
                    </a:ext>
                  </a:extLst>
                </a:gridCol>
                <a:gridCol w="2183332">
                  <a:extLst>
                    <a:ext uri="{9D8B030D-6E8A-4147-A177-3AD203B41FA5}">
                      <a16:colId xmlns:a16="http://schemas.microsoft.com/office/drawing/2014/main" val="199815241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DESPESA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VALOR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3734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Despesa com antecipação de juros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95,67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24305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Limpeza da Piscina Novembro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1.200,00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53065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5158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TOTAL</a:t>
                      </a:r>
                      <a:endParaRPr lang="pt-BR" sz="1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 R$     94.437,03 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601992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49653"/>
              </p:ext>
            </p:extLst>
          </p:nvPr>
        </p:nvGraphicFramePr>
        <p:xfrm>
          <a:off x="1882677" y="2714074"/>
          <a:ext cx="5664398" cy="1419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2971">
                  <a:extLst>
                    <a:ext uri="{9D8B030D-6E8A-4147-A177-3AD203B41FA5}">
                      <a16:colId xmlns:a16="http://schemas.microsoft.com/office/drawing/2014/main" val="1158353785"/>
                    </a:ext>
                  </a:extLst>
                </a:gridCol>
                <a:gridCol w="1651427">
                  <a:extLst>
                    <a:ext uri="{9D8B030D-6E8A-4147-A177-3AD203B41FA5}">
                      <a16:colId xmlns:a16="http://schemas.microsoft.com/office/drawing/2014/main" val="1701265870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PARCELA QUE COLOCAREMOS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4424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Numero de Casas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276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82540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Fundo de Reserva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 R$        9.443,70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01461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Total das Despesas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 R$   </a:t>
                      </a:r>
                      <a:r>
                        <a:rPr lang="pt-BR" sz="1800" b="1" u="none" strike="noStrike" dirty="0" smtClean="0">
                          <a:effectLst/>
                        </a:rPr>
                        <a:t> 103.880,73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63517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Valor Proposto de </a:t>
                      </a:r>
                      <a:r>
                        <a:rPr lang="pt-BR" sz="18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Condominio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R$           376,38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0345971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088289"/>
              </p:ext>
            </p:extLst>
          </p:nvPr>
        </p:nvGraphicFramePr>
        <p:xfrm>
          <a:off x="1882677" y="4581128"/>
          <a:ext cx="5664397" cy="1762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2970">
                  <a:extLst>
                    <a:ext uri="{9D8B030D-6E8A-4147-A177-3AD203B41FA5}">
                      <a16:colId xmlns:a16="http://schemas.microsoft.com/office/drawing/2014/main" val="829766715"/>
                    </a:ext>
                  </a:extLst>
                </a:gridCol>
                <a:gridCol w="1651427">
                  <a:extLst>
                    <a:ext uri="{9D8B030D-6E8A-4147-A177-3AD203B41FA5}">
                      <a16:colId xmlns:a16="http://schemas.microsoft.com/office/drawing/2014/main" val="2398216342"/>
                    </a:ext>
                  </a:extLst>
                </a:gridCol>
              </a:tblGrid>
              <a:tr h="45562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DIVISÃO DA PARCELA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900345"/>
                  </a:ext>
                </a:extLst>
              </a:tr>
              <a:tr h="12044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Taxa de Condomínio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282,49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2204467"/>
                  </a:ext>
                </a:extLst>
              </a:tr>
              <a:tr h="19663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Fundo de Reserva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37,64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274533"/>
                  </a:ext>
                </a:extLst>
              </a:tr>
              <a:tr h="12212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sng" strike="noStrike" dirty="0">
                          <a:effectLst/>
                        </a:rPr>
                        <a:t>Pagamentos Anteriores</a:t>
                      </a:r>
                      <a:endParaRPr lang="pt-BR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sng" strike="noStrike" dirty="0">
                          <a:effectLst/>
                        </a:rPr>
                        <a:t>56,26</a:t>
                      </a:r>
                      <a:endParaRPr lang="pt-BR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453298"/>
                  </a:ext>
                </a:extLst>
              </a:tr>
              <a:tr h="45562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Valor Total da Prestação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376,38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0268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00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79512" y="964933"/>
            <a:ext cx="74310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Utilização de parte de Saldo Bancário:</a:t>
            </a:r>
            <a:endParaRPr lang="pt-BR" sz="36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181651" y="1611264"/>
            <a:ext cx="24288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R$ 5.460,00</a:t>
            </a:r>
            <a:endParaRPr lang="pt-BR" sz="36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724147"/>
              </p:ext>
            </p:extLst>
          </p:nvPr>
        </p:nvGraphicFramePr>
        <p:xfrm>
          <a:off x="1403648" y="2492896"/>
          <a:ext cx="5760640" cy="1419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1154">
                  <a:extLst>
                    <a:ext uri="{9D8B030D-6E8A-4147-A177-3AD203B41FA5}">
                      <a16:colId xmlns:a16="http://schemas.microsoft.com/office/drawing/2014/main" val="2453801677"/>
                    </a:ext>
                  </a:extLst>
                </a:gridCol>
                <a:gridCol w="1679486">
                  <a:extLst>
                    <a:ext uri="{9D8B030D-6E8A-4147-A177-3AD203B41FA5}">
                      <a16:colId xmlns:a16="http://schemas.microsoft.com/office/drawing/2014/main" val="4109833284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PARCELA QUE COLOCAREMOS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475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Numero de Casas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276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7679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Fundo de Reserva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 R$       </a:t>
                      </a:r>
                      <a:r>
                        <a:rPr lang="pt-BR" sz="1800" b="1" u="none" strike="noStrike" dirty="0" smtClean="0">
                          <a:effectLst/>
                        </a:rPr>
                        <a:t>   </a:t>
                      </a:r>
                      <a:r>
                        <a:rPr lang="pt-BR" sz="1800" b="1" u="none" strike="noStrike" dirty="0">
                          <a:effectLst/>
                        </a:rPr>
                        <a:t>8.854,02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995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Total das Despesas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 R$     </a:t>
                      </a:r>
                      <a:r>
                        <a:rPr lang="pt-BR" sz="1800" b="1" u="none" strike="noStrike" dirty="0" smtClean="0">
                          <a:effectLst/>
                        </a:rPr>
                        <a:t>   97.394,25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014786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Valor Proposto de </a:t>
                      </a:r>
                      <a:r>
                        <a:rPr lang="pt-BR" sz="18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Condominio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R$              352,88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7008062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267210"/>
              </p:ext>
            </p:extLst>
          </p:nvPr>
        </p:nvGraphicFramePr>
        <p:xfrm>
          <a:off x="1450976" y="4458047"/>
          <a:ext cx="5713312" cy="1419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7624">
                  <a:extLst>
                    <a:ext uri="{9D8B030D-6E8A-4147-A177-3AD203B41FA5}">
                      <a16:colId xmlns:a16="http://schemas.microsoft.com/office/drawing/2014/main" val="122385170"/>
                    </a:ext>
                  </a:extLst>
                </a:gridCol>
                <a:gridCol w="1665688">
                  <a:extLst>
                    <a:ext uri="{9D8B030D-6E8A-4147-A177-3AD203B41FA5}">
                      <a16:colId xmlns:a16="http://schemas.microsoft.com/office/drawing/2014/main" val="4185147152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DIVISÃO DA PARCELA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5244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Taxa de Condomínio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261,33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32626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Fundo de Reserva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35,29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59893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sng" strike="noStrike" dirty="0">
                          <a:effectLst/>
                        </a:rPr>
                        <a:t>Pagamentos Anteriores</a:t>
                      </a:r>
                      <a:endParaRPr lang="pt-BR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sng" strike="noStrike" dirty="0">
                          <a:effectLst/>
                        </a:rPr>
                        <a:t>56,26</a:t>
                      </a:r>
                      <a:endParaRPr lang="pt-BR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44771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Valor Total da Prestação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352,88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8175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33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968" y="116632"/>
            <a:ext cx="1720782" cy="560269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755288"/>
              </p:ext>
            </p:extLst>
          </p:nvPr>
        </p:nvGraphicFramePr>
        <p:xfrm>
          <a:off x="1043608" y="764704"/>
          <a:ext cx="6912767" cy="53757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4544">
                  <a:extLst>
                    <a:ext uri="{9D8B030D-6E8A-4147-A177-3AD203B41FA5}">
                      <a16:colId xmlns:a16="http://schemas.microsoft.com/office/drawing/2014/main" val="390247204"/>
                    </a:ext>
                  </a:extLst>
                </a:gridCol>
                <a:gridCol w="1291396">
                  <a:extLst>
                    <a:ext uri="{9D8B030D-6E8A-4147-A177-3AD203B41FA5}">
                      <a16:colId xmlns:a16="http://schemas.microsoft.com/office/drawing/2014/main" val="2791009198"/>
                    </a:ext>
                  </a:extLst>
                </a:gridCol>
                <a:gridCol w="941673">
                  <a:extLst>
                    <a:ext uri="{9D8B030D-6E8A-4147-A177-3AD203B41FA5}">
                      <a16:colId xmlns:a16="http://schemas.microsoft.com/office/drawing/2014/main" val="2668197793"/>
                    </a:ext>
                  </a:extLst>
                </a:gridCol>
                <a:gridCol w="1565154">
                  <a:extLst>
                    <a:ext uri="{9D8B030D-6E8A-4147-A177-3AD203B41FA5}">
                      <a16:colId xmlns:a16="http://schemas.microsoft.com/office/drawing/2014/main" val="1195758353"/>
                    </a:ext>
                  </a:extLst>
                </a:gridCol>
              </a:tblGrid>
              <a:tr h="16204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smtClean="0">
                          <a:effectLst/>
                        </a:rPr>
                        <a:t>Empresa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Valor Devedor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Valor Pago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Saldo </a:t>
                      </a:r>
                      <a:r>
                        <a:rPr lang="pt-BR" sz="1400" b="1" u="none" strike="noStrike" dirty="0" smtClean="0">
                          <a:effectLst/>
                        </a:rPr>
                        <a:t>Remanescente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868410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Dividas Meta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252.262,22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252.262,22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3626636732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Dividas </a:t>
                      </a:r>
                      <a:r>
                        <a:rPr lang="pt-BR" sz="1200" b="1" u="none" strike="noStrike" dirty="0" err="1">
                          <a:effectLst/>
                        </a:rPr>
                        <a:t>Gentlement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67.796,12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67.796,12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2211362586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Dividas Prefeitura de Goiania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30.255,28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30.255,28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2417612971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Divida Receita Parcelamento 1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1.035,44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1035,44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326072045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Divida Receita Parcelamento 2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1.055,82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1055,82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2711176715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Dividas Tecktron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122.583,23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122.583,23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4082240598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Poda de Arvores do Condomínio Dezembro Jair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1.966,66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1966,66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4211337541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Poda de Arvores do Condomínio Janeiro Jair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1.966,66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1966,66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3071551888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Contabilidade mês 06 e 11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3.330,80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3.330,80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2337223979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American Clean Mês 10 e 11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11.052,55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5460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5.592,55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1146070201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Processo 56488660820148090059*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10.000,00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10.000,00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4093474286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Parcela do Parcelamento Receita parcela 006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520,43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520,43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946702958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Parcela do Parcelamento Receita parcela 006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530,68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530,68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2192759873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Supermecado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242,40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242,4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2429536294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Muro do Fundo que Caiu (Beto) 01/04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3.850,00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3850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2480479041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Muro do Fundo que Caiu (Beto) 02/04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3.850,00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3.850,00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1472661831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Muro do Fundo que Caiu (Beto) 03/04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3.850,00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3.850,00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525442611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Muro do Fundo que Caiu (Beto) 04/04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3.850,00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3.850,00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2676606510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Moto do Lixo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21.000,00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21.000,00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2228460706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Jardinagem Area comum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3.000,00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3000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1302985151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Saneago Novembro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783,96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783,96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555457627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Saneago Novembro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65,30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65,3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2217725108"/>
                  </a:ext>
                </a:extLst>
              </a:tr>
              <a:tr h="16846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303436297"/>
                  </a:ext>
                </a:extLst>
              </a:tr>
              <a:tr h="16846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 de Dividas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544.847,55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20.477,35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524.370,20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649695"/>
                  </a:ext>
                </a:extLst>
              </a:tr>
              <a:tr h="1604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sng" strike="noStrike" dirty="0">
                          <a:effectLst/>
                        </a:rPr>
                        <a:t>1647 (DEVOLVIDOS 22/01/2018)</a:t>
                      </a:r>
                      <a:endParaRPr lang="pt-BR" sz="12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sng" strike="noStrike" dirty="0">
                          <a:effectLst/>
                        </a:rPr>
                        <a:t>21.556,00</a:t>
                      </a:r>
                      <a:endParaRPr lang="pt-BR" sz="1200" b="1" i="0" u="sng" strike="noStrike" dirty="0">
                        <a:solidFill>
                          <a:srgbClr val="99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2596320199"/>
                  </a:ext>
                </a:extLst>
              </a:tr>
              <a:tr h="1684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sng" strike="noStrike" dirty="0">
                          <a:effectLst/>
                        </a:rPr>
                        <a:t>1666 (DEVOLVIDOS 22/01/2018)</a:t>
                      </a:r>
                      <a:endParaRPr lang="pt-BR" sz="12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sng" strike="noStrike" dirty="0">
                          <a:effectLst/>
                        </a:rPr>
                        <a:t>22.327,00</a:t>
                      </a:r>
                      <a:endParaRPr lang="pt-BR" sz="1200" b="1" i="0" u="sng" strike="noStrike" dirty="0">
                        <a:solidFill>
                          <a:srgbClr val="99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val="4150309937"/>
                  </a:ext>
                </a:extLst>
              </a:tr>
              <a:tr h="16846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 de Dividas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588.730,55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20.477,35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524.370,20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356455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35393"/>
              </p:ext>
            </p:extLst>
          </p:nvPr>
        </p:nvGraphicFramePr>
        <p:xfrm>
          <a:off x="2450354" y="6228243"/>
          <a:ext cx="4099273" cy="415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7884">
                  <a:extLst>
                    <a:ext uri="{9D8B030D-6E8A-4147-A177-3AD203B41FA5}">
                      <a16:colId xmlns:a16="http://schemas.microsoft.com/office/drawing/2014/main" val="1521703074"/>
                    </a:ext>
                  </a:extLst>
                </a:gridCol>
                <a:gridCol w="1608176">
                  <a:extLst>
                    <a:ext uri="{9D8B030D-6E8A-4147-A177-3AD203B41FA5}">
                      <a16:colId xmlns:a16="http://schemas.microsoft.com/office/drawing/2014/main" val="219427865"/>
                    </a:ext>
                  </a:extLst>
                </a:gridCol>
                <a:gridCol w="1403213">
                  <a:extLst>
                    <a:ext uri="{9D8B030D-6E8A-4147-A177-3AD203B41FA5}">
                      <a16:colId xmlns:a16="http://schemas.microsoft.com/office/drawing/2014/main" val="321048774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</a:rPr>
                        <a:t>VALOR TOTAL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</a:rPr>
                        <a:t>NUMEROS DE CASAS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</a:rPr>
                        <a:t>DEBITO POR CASA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5922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</a:rPr>
                        <a:t>524.370,20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278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     1.886,22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7647727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446109"/>
            <a:ext cx="2143140" cy="750643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339752" y="1196752"/>
            <a:ext cx="46941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CHEQUES DEVOLVIDOS:</a:t>
            </a:r>
            <a:endParaRPr lang="pt-BR" sz="36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428" y="2276872"/>
            <a:ext cx="7105972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15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446109"/>
            <a:ext cx="2143140" cy="750643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339752" y="1196752"/>
            <a:ext cx="46941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CHEQUES DEVOLVIDOS:</a:t>
            </a:r>
            <a:endParaRPr lang="pt-BR" sz="36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204864"/>
            <a:ext cx="7488832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81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79512" y="1538789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b="1" dirty="0" smtClean="0"/>
          </a:p>
          <a:p>
            <a:pPr algn="just"/>
            <a:r>
              <a:rPr lang="pt-BR" sz="2800" b="1" dirty="0" smtClean="0"/>
              <a:t>	</a:t>
            </a:r>
            <a:r>
              <a:rPr lang="pt-BR" sz="2800" b="1" dirty="0" smtClean="0">
                <a:solidFill>
                  <a:srgbClr val="FF0000"/>
                </a:solidFill>
              </a:rPr>
              <a:t>*</a:t>
            </a:r>
            <a:r>
              <a:rPr lang="pt-BR" sz="2800" b="1" dirty="0" smtClean="0"/>
              <a:t>	Horário </a:t>
            </a:r>
            <a:r>
              <a:rPr lang="pt-BR" sz="2800" b="1" dirty="0"/>
              <a:t>da área de </a:t>
            </a:r>
            <a:r>
              <a:rPr lang="pt-BR" sz="2800" b="1" dirty="0" smtClean="0"/>
              <a:t>lazer	</a:t>
            </a:r>
          </a:p>
        </p:txBody>
      </p:sp>
      <p:sp>
        <p:nvSpPr>
          <p:cNvPr id="2" name="Retângulo 1"/>
          <p:cNvSpPr/>
          <p:nvPr/>
        </p:nvSpPr>
        <p:spPr>
          <a:xfrm>
            <a:off x="1170260" y="261222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sz="2800" b="1" dirty="0">
                <a:solidFill>
                  <a:srgbClr val="FF0000"/>
                </a:solidFill>
              </a:rPr>
              <a:t>*</a:t>
            </a:r>
            <a:r>
              <a:rPr lang="pt-BR" sz="2800" b="1" dirty="0"/>
              <a:t>	Reserva das </a:t>
            </a:r>
            <a:r>
              <a:rPr lang="pt-BR" sz="2800" b="1" dirty="0" smtClean="0"/>
              <a:t>Quadras</a:t>
            </a:r>
            <a:r>
              <a:rPr lang="pt-BR" sz="2800" b="1" dirty="0"/>
              <a:t>	</a:t>
            </a:r>
          </a:p>
        </p:txBody>
      </p:sp>
      <p:sp>
        <p:nvSpPr>
          <p:cNvPr id="3" name="Retângulo 2"/>
          <p:cNvSpPr/>
          <p:nvPr/>
        </p:nvSpPr>
        <p:spPr>
          <a:xfrm>
            <a:off x="1113892" y="3556173"/>
            <a:ext cx="6050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FF0000"/>
                </a:solidFill>
              </a:rPr>
              <a:t>*</a:t>
            </a:r>
            <a:r>
              <a:rPr lang="pt-BR" sz="2800" b="1" dirty="0"/>
              <a:t>	Animais do </a:t>
            </a:r>
            <a:r>
              <a:rPr lang="pt-BR" sz="2800" b="1" dirty="0" smtClean="0"/>
              <a:t>condomínio</a:t>
            </a:r>
            <a:endParaRPr lang="pt-BR" sz="2800" b="1" dirty="0"/>
          </a:p>
        </p:txBody>
      </p:sp>
      <p:sp>
        <p:nvSpPr>
          <p:cNvPr id="6" name="Retângulo 5"/>
          <p:cNvSpPr/>
          <p:nvPr/>
        </p:nvSpPr>
        <p:spPr>
          <a:xfrm>
            <a:off x="1080120" y="5571237"/>
            <a:ext cx="78123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FF0000"/>
                </a:solidFill>
              </a:rPr>
              <a:t>*</a:t>
            </a:r>
            <a:r>
              <a:rPr lang="pt-BR" sz="2800" b="1" dirty="0"/>
              <a:t>	Condução veículo Automotor sem a devida habilitação</a:t>
            </a:r>
            <a:r>
              <a:rPr lang="pt-BR" sz="2800" b="1" dirty="0" smtClean="0"/>
              <a:t>.</a:t>
            </a:r>
            <a:endParaRPr lang="pt-BR" sz="2800" b="1" dirty="0"/>
          </a:p>
        </p:txBody>
      </p:sp>
      <p:sp>
        <p:nvSpPr>
          <p:cNvPr id="7" name="Retângulo 6"/>
          <p:cNvSpPr/>
          <p:nvPr/>
        </p:nvSpPr>
        <p:spPr>
          <a:xfrm>
            <a:off x="179512" y="4060229"/>
            <a:ext cx="8712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800" b="1" dirty="0"/>
          </a:p>
          <a:p>
            <a:pPr algn="just"/>
            <a:r>
              <a:rPr lang="pt-BR" sz="2800" b="1" dirty="0"/>
              <a:t>	</a:t>
            </a:r>
            <a:r>
              <a:rPr lang="pt-BR" sz="2800" b="1" dirty="0">
                <a:solidFill>
                  <a:srgbClr val="FF0000"/>
                </a:solidFill>
              </a:rPr>
              <a:t>*</a:t>
            </a:r>
            <a:r>
              <a:rPr lang="pt-BR" sz="2800" b="1" dirty="0"/>
              <a:t>	Exigência de documentos ao Adentrar ao condomínio</a:t>
            </a:r>
          </a:p>
        </p:txBody>
      </p:sp>
      <p:sp>
        <p:nvSpPr>
          <p:cNvPr id="8" name="Retângulo 7"/>
          <p:cNvSpPr/>
          <p:nvPr/>
        </p:nvSpPr>
        <p:spPr>
          <a:xfrm>
            <a:off x="1979712" y="804063"/>
            <a:ext cx="527503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Entra em Pauta </a:t>
            </a:r>
            <a:endParaRPr lang="pt-BR" sz="3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Mudanças para boa convivência</a:t>
            </a:r>
            <a:endParaRPr lang="pt-BR" sz="3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070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</TotalTime>
  <Words>496</Words>
  <Application>Microsoft Office PowerPoint</Application>
  <PresentationFormat>Apresentação na tela (4:3)</PresentationFormat>
  <Paragraphs>255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do Office</vt:lpstr>
      <vt:lpstr>ASSEMBLEIA EXTRAORDINARIA 06/02/2018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ASSEMBLEIA EXTRAORDINARIA</dc:title>
  <dc:creator>Thais</dc:creator>
  <cp:lastModifiedBy>Willian</cp:lastModifiedBy>
  <cp:revision>145</cp:revision>
  <dcterms:created xsi:type="dcterms:W3CDTF">2018-01-06T14:04:17Z</dcterms:created>
  <dcterms:modified xsi:type="dcterms:W3CDTF">2018-02-07T16:48:35Z</dcterms:modified>
</cp:coreProperties>
</file>